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64" r:id="rId3"/>
    <p:sldId id="265" r:id="rId4"/>
    <p:sldId id="258" r:id="rId5"/>
    <p:sldId id="257" r:id="rId6"/>
    <p:sldId id="259" r:id="rId7"/>
    <p:sldId id="260" r:id="rId8"/>
    <p:sldId id="261" r:id="rId9"/>
    <p:sldId id="262" r:id="rId10"/>
    <p:sldId id="266" r:id="rId11"/>
    <p:sldId id="280" r:id="rId12"/>
    <p:sldId id="281" r:id="rId13"/>
    <p:sldId id="267" r:id="rId14"/>
    <p:sldId id="269" r:id="rId15"/>
    <p:sldId id="283" r:id="rId16"/>
    <p:sldId id="271" r:id="rId17"/>
    <p:sldId id="294" r:id="rId18"/>
    <p:sldId id="295" r:id="rId19"/>
    <p:sldId id="296" r:id="rId20"/>
    <p:sldId id="299" r:id="rId21"/>
    <p:sldId id="300" r:id="rId22"/>
    <p:sldId id="302" r:id="rId23"/>
    <p:sldId id="303" r:id="rId24"/>
    <p:sldId id="304" r:id="rId25"/>
    <p:sldId id="305" r:id="rId26"/>
    <p:sldId id="306" r:id="rId27"/>
    <p:sldId id="307" r:id="rId28"/>
    <p:sldId id="308" r:id="rId29"/>
    <p:sldId id="309" r:id="rId30"/>
    <p:sldId id="310" r:id="rId31"/>
    <p:sldId id="297" r:id="rId32"/>
  </p:sldIdLst>
  <p:sldSz cx="9144000" cy="5143500" type="screen16x9"/>
  <p:notesSz cx="6858000" cy="9144000"/>
  <p:embeddedFontLst>
    <p:embeddedFont>
      <p:font typeface="Economica" panose="020B0604020202020204" charset="0"/>
      <p:regular r:id="rId34"/>
    </p:embeddedFont>
    <p:embeddedFont>
      <p:font typeface="Open Sans" panose="020B0606030504020204" pitchFamily="3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showGuides="1">
      <p:cViewPr>
        <p:scale>
          <a:sx n="102" d="100"/>
          <a:sy n="102" d="100"/>
        </p:scale>
        <p:origin x="922" y="11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0fc9b87b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0fc9b87b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f0fc9b87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f0fc9b87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f0fc9b87b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f0fc9b87b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f0fc9b87b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f0fc9b87b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f0fc9b87b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f0fc9b87b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f0fc9b87b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f0fc9b87b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100"/>
              <a:buFont typeface="Economica" panose="02000506040000020004"/>
              <a:buNone/>
              <a:defRPr sz="21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1pPr>
            <a:lvl2pPr lvl="1">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2pPr>
            <a:lvl3pPr lvl="2">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3pPr>
            <a:lvl4pPr lvl="3">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4pPr>
            <a:lvl5pPr lvl="4">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5pPr>
            <a:lvl6pPr lvl="5">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6pPr>
            <a:lvl7pPr lvl="6">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7pPr>
            <a:lvl8pPr lvl="7">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8pPr>
            <a:lvl9pPr lvl="8">
              <a:spcBef>
                <a:spcPts val="0"/>
              </a:spcBef>
              <a:spcAft>
                <a:spcPts val="0"/>
              </a:spcAft>
              <a:buClr>
                <a:schemeClr val="dk1"/>
              </a:buClr>
              <a:buSzPts val="4200"/>
              <a:buFont typeface="Economica" panose="02000506040000020004"/>
              <a:buNone/>
              <a:defRPr sz="4200">
                <a:solidFill>
                  <a:schemeClr val="dk1"/>
                </a:solidFill>
                <a:latin typeface="Economica" panose="02000506040000020004"/>
                <a:ea typeface="Economica" panose="02000506040000020004"/>
                <a:cs typeface="Economica" panose="02000506040000020004"/>
                <a:sym typeface="Economica" panose="02000506040000020004"/>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panose="020B0606030504020204"/>
              <a:buChar char="●"/>
              <a:defRPr sz="1800">
                <a:solidFill>
                  <a:schemeClr val="dk1"/>
                </a:solidFill>
                <a:latin typeface="Open Sans" panose="020B0606030504020204"/>
                <a:ea typeface="Open Sans" panose="020B0606030504020204"/>
                <a:cs typeface="Open Sans" panose="020B0606030504020204"/>
                <a:sym typeface="Open Sans" panose="020B0606030504020204"/>
              </a:defRPr>
            </a:lvl1pPr>
            <a:lvl2pPr marL="914400" lvl="1"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2pPr>
            <a:lvl3pPr marL="1371600" lvl="2"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3pPr>
            <a:lvl4pPr marL="1828800" lvl="3"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4pPr>
            <a:lvl5pPr marL="2286000" lvl="4"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5pPr>
            <a:lvl6pPr marL="2743200" lvl="5"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6pPr>
            <a:lvl7pPr marL="3200400" lvl="6"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7pPr>
            <a:lvl8pPr marL="3657600" lvl="7"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8pPr>
            <a:lvl9pPr marL="4114800" lvl="8" indent="-317500">
              <a:lnSpc>
                <a:spcPct val="115000"/>
              </a:lnSpc>
              <a:spcBef>
                <a:spcPts val="0"/>
              </a:spcBef>
              <a:spcAft>
                <a:spcPts val="0"/>
              </a:spcAft>
              <a:buClr>
                <a:schemeClr val="dk1"/>
              </a:buClr>
              <a:buSzPts val="1400"/>
              <a:buFont typeface="Open Sans" panose="020B0606030504020204"/>
              <a:buChar char="■"/>
              <a:defRPr>
                <a:solidFill>
                  <a:schemeClr val="dk1"/>
                </a:solidFill>
                <a:latin typeface="Open Sans" panose="020B0606030504020204"/>
                <a:ea typeface="Open Sans" panose="020B0606030504020204"/>
                <a:cs typeface="Open Sans" panose="020B0606030504020204"/>
                <a:sym typeface="Open Sans" panose="020B0606030504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1pPr>
            <a:lvl2pPr lvl="1"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2pPr>
            <a:lvl3pPr lvl="2"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3pPr>
            <a:lvl4pPr lvl="3"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4pPr>
            <a:lvl5pPr lvl="4"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5pPr>
            <a:lvl6pPr lvl="5"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6pPr>
            <a:lvl7pPr lvl="6"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7pPr>
            <a:lvl8pPr lvl="7"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8pPr>
            <a:lvl9pPr lvl="8" algn="r">
              <a:buNone/>
              <a:defRPr sz="1000">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798150" y="1121568"/>
            <a:ext cx="3484800" cy="2664619"/>
          </a:xfrm>
          <a:prstGeom prst="rect">
            <a:avLst/>
          </a:prstGeom>
        </p:spPr>
        <p:txBody>
          <a:bodyPr spcFirstLastPara="1" wrap="square" lIns="91425" tIns="91425" rIns="91425" bIns="91425" anchor="b" anchorCtr="0">
            <a:normAutofit/>
          </a:bodyPr>
          <a:lstStyle/>
          <a:p>
            <a:pPr marL="0" lvl="0" indent="0" algn="ctr" rtl="0">
              <a:lnSpc>
                <a:spcPct val="115000"/>
              </a:lnSpc>
              <a:spcBef>
                <a:spcPts val="1200"/>
              </a:spcBef>
              <a:spcAft>
                <a:spcPts val="0"/>
              </a:spcAft>
              <a:buClr>
                <a:schemeClr val="dk1"/>
              </a:buClr>
              <a:buSzPts val="1100"/>
              <a:buFont typeface="Arial" panose="020B0604020202020204"/>
              <a:buNone/>
            </a:pPr>
            <a:r>
              <a:rPr lang="en-GB" sz="2400" b="1" dirty="0">
                <a:latin typeface="Times New Roman" panose="02020603050405020304"/>
                <a:ea typeface="Times New Roman" panose="02020603050405020304"/>
                <a:cs typeface="Times New Roman" panose="02020603050405020304"/>
                <a:sym typeface="Times New Roman" panose="02020603050405020304"/>
              </a:rPr>
              <a:t>Machine Learning Approach for Early Identification of Dyslexia In Children</a:t>
            </a:r>
            <a:endParaRPr sz="24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1200"/>
              </a:spcBef>
              <a:spcAft>
                <a:spcPts val="0"/>
              </a:spcAft>
              <a:buNone/>
            </a:pPr>
            <a:endParaRPr sz="1400" b="1" dirty="0"/>
          </a:p>
        </p:txBody>
      </p:sp>
      <p:sp>
        <p:nvSpPr>
          <p:cNvPr id="2" name="Rectangle 1"/>
          <p:cNvSpPr/>
          <p:nvPr/>
        </p:nvSpPr>
        <p:spPr>
          <a:xfrm>
            <a:off x="6779419" y="4157663"/>
            <a:ext cx="2035969" cy="6429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Mentor </a:t>
            </a:r>
          </a:p>
          <a:p>
            <a:pPr algn="ctr"/>
            <a:r>
              <a:rPr lang="en-US" dirty="0" err="1">
                <a:latin typeface="Times New Roman" panose="02020603050405020304" pitchFamily="18" charset="0"/>
                <a:cs typeface="Times New Roman" panose="02020603050405020304" pitchFamily="18" charset="0"/>
              </a:rPr>
              <a:t>K.Sindhura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Asst.Proff</a:t>
            </a:r>
            <a:endParaRPr lang="en-IN" dirty="0">
              <a:latin typeface="Times New Roman" panose="02020603050405020304" pitchFamily="18" charset="0"/>
              <a:cs typeface="Times New Roman" panose="02020603050405020304" pitchFamily="18" charset="0"/>
            </a:endParaRPr>
          </a:p>
        </p:txBody>
      </p:sp>
      <p:sp>
        <p:nvSpPr>
          <p:cNvPr id="3" name="Rectangle 2"/>
          <p:cNvSpPr/>
          <p:nvPr/>
        </p:nvSpPr>
        <p:spPr>
          <a:xfrm>
            <a:off x="250032" y="3579019"/>
            <a:ext cx="2235994" cy="14358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a:latin typeface="Times New Roman" panose="02020603050405020304" pitchFamily="18" charset="0"/>
                <a:cs typeface="Times New Roman" panose="02020603050405020304" pitchFamily="18" charset="0"/>
              </a:rPr>
              <a:t>21251A0521-P.Sathwika</a:t>
            </a:r>
          </a:p>
          <a:p>
            <a:r>
              <a:rPr lang="en-US" dirty="0">
                <a:latin typeface="Times New Roman" panose="02020603050405020304" pitchFamily="18" charset="0"/>
                <a:cs typeface="Times New Roman" panose="02020603050405020304" pitchFamily="18" charset="0"/>
              </a:rPr>
              <a:t>21251A0542-G.Manaswini</a:t>
            </a:r>
          </a:p>
          <a:p>
            <a:r>
              <a:rPr lang="en-US" dirty="0">
                <a:latin typeface="Times New Roman" panose="02020603050405020304" pitchFamily="18" charset="0"/>
                <a:cs typeface="Times New Roman" panose="02020603050405020304" pitchFamily="18" charset="0"/>
              </a:rPr>
              <a:t>21251A0565-P.Varsha</a:t>
            </a:r>
          </a:p>
          <a:p>
            <a:r>
              <a:rPr lang="en-US" dirty="0">
                <a:latin typeface="Times New Roman" panose="02020603050405020304" pitchFamily="18" charset="0"/>
                <a:cs typeface="Times New Roman" panose="02020603050405020304" pitchFamily="18" charset="0"/>
              </a:rPr>
              <a:t>22255A0501-K.Samhita</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Flow Diagram</a:t>
            </a:r>
            <a:endParaRPr lang="en-IN" sz="32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114300" indent="0">
              <a:buNone/>
            </a:pPr>
            <a:endParaRPr lang="en-IN" dirty="0"/>
          </a:p>
        </p:txBody>
      </p:sp>
      <p:sp>
        <p:nvSpPr>
          <p:cNvPr id="5" name="Oval 4"/>
          <p:cNvSpPr/>
          <p:nvPr/>
        </p:nvSpPr>
        <p:spPr>
          <a:xfrm>
            <a:off x="950119" y="1700213"/>
            <a:ext cx="1457325" cy="928687"/>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Collection of  data</a:t>
            </a:r>
            <a:endParaRPr lang="en-IN" dirty="0">
              <a:latin typeface="Times New Roman" panose="02020603050405020304" pitchFamily="18" charset="0"/>
              <a:cs typeface="Times New Roman" panose="02020603050405020304" pitchFamily="18" charset="0"/>
            </a:endParaRPr>
          </a:p>
        </p:txBody>
      </p:sp>
      <p:sp>
        <p:nvSpPr>
          <p:cNvPr id="6" name="Arrow: Right 5"/>
          <p:cNvSpPr/>
          <p:nvPr/>
        </p:nvSpPr>
        <p:spPr>
          <a:xfrm>
            <a:off x="2493169" y="2150269"/>
            <a:ext cx="242887"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2907506" y="1700213"/>
            <a:ext cx="1535907" cy="928687"/>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Pre Processing</a:t>
            </a:r>
            <a:endParaRPr lang="en-IN" dirty="0">
              <a:latin typeface="Times New Roman" panose="02020603050405020304" pitchFamily="18" charset="0"/>
              <a:cs typeface="Times New Roman" panose="02020603050405020304" pitchFamily="18" charset="0"/>
            </a:endParaRPr>
          </a:p>
        </p:txBody>
      </p:sp>
      <p:sp>
        <p:nvSpPr>
          <p:cNvPr id="8" name="Arrow: Right 7"/>
          <p:cNvSpPr/>
          <p:nvPr/>
        </p:nvSpPr>
        <p:spPr>
          <a:xfrm>
            <a:off x="4572000" y="2150269"/>
            <a:ext cx="292894"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5000624" y="1700213"/>
            <a:ext cx="1300163" cy="871537"/>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Feature Scaling</a:t>
            </a:r>
            <a:endParaRPr lang="en-IN" dirty="0">
              <a:latin typeface="Times New Roman" panose="02020603050405020304" pitchFamily="18" charset="0"/>
              <a:cs typeface="Times New Roman" panose="02020603050405020304" pitchFamily="18" charset="0"/>
            </a:endParaRPr>
          </a:p>
        </p:txBody>
      </p:sp>
      <p:sp>
        <p:nvSpPr>
          <p:cNvPr id="10" name="Arrow: Right 9"/>
          <p:cNvSpPr/>
          <p:nvPr/>
        </p:nvSpPr>
        <p:spPr>
          <a:xfrm>
            <a:off x="6479381" y="2150269"/>
            <a:ext cx="242888"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6886575" y="1745932"/>
            <a:ext cx="1414463" cy="82581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Apply Algorithms</a:t>
            </a:r>
            <a:endParaRPr lang="en-IN" dirty="0">
              <a:latin typeface="Times New Roman" panose="02020603050405020304" pitchFamily="18" charset="0"/>
              <a:cs typeface="Times New Roman" panose="02020603050405020304" pitchFamily="18" charset="0"/>
            </a:endParaRPr>
          </a:p>
        </p:txBody>
      </p:sp>
      <p:sp>
        <p:nvSpPr>
          <p:cNvPr id="12" name="Arrow: Down 11"/>
          <p:cNvSpPr/>
          <p:nvPr/>
        </p:nvSpPr>
        <p:spPr>
          <a:xfrm>
            <a:off x="7643813" y="2714625"/>
            <a:ext cx="45719" cy="2643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7050166" y="3286126"/>
            <a:ext cx="1278732" cy="82581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Select the best fit algorithm</a:t>
            </a:r>
            <a:endParaRPr lang="en-IN" dirty="0">
              <a:latin typeface="Times New Roman" panose="02020603050405020304" pitchFamily="18" charset="0"/>
              <a:cs typeface="Times New Roman" panose="02020603050405020304" pitchFamily="18" charset="0"/>
            </a:endParaRPr>
          </a:p>
        </p:txBody>
      </p:sp>
      <p:sp>
        <p:nvSpPr>
          <p:cNvPr id="15" name="Arrow: Right 14"/>
          <p:cNvSpPr/>
          <p:nvPr/>
        </p:nvSpPr>
        <p:spPr>
          <a:xfrm rot="10800000">
            <a:off x="6546764" y="3679030"/>
            <a:ext cx="411249"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5129213" y="3286127"/>
            <a:ext cx="1221581" cy="82581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Model Training</a:t>
            </a:r>
            <a:endParaRPr lang="en-IN" dirty="0">
              <a:latin typeface="Times New Roman" panose="02020603050405020304" pitchFamily="18" charset="0"/>
              <a:cs typeface="Times New Roman" panose="02020603050405020304" pitchFamily="18" charset="0"/>
            </a:endParaRPr>
          </a:p>
        </p:txBody>
      </p:sp>
      <p:sp>
        <p:nvSpPr>
          <p:cNvPr id="18" name="Arrow: Right 17"/>
          <p:cNvSpPr/>
          <p:nvPr/>
        </p:nvSpPr>
        <p:spPr>
          <a:xfrm rot="10800000">
            <a:off x="4561052" y="3679029"/>
            <a:ext cx="439571"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3107532" y="3286126"/>
            <a:ext cx="1361368" cy="82581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Model Evaluation</a:t>
            </a:r>
            <a:endParaRPr lang="en-IN" dirty="0">
              <a:latin typeface="Times New Roman" panose="02020603050405020304" pitchFamily="18" charset="0"/>
              <a:cs typeface="Times New Roman" panose="02020603050405020304" pitchFamily="18" charset="0"/>
            </a:endParaRPr>
          </a:p>
        </p:txBody>
      </p:sp>
      <p:sp>
        <p:nvSpPr>
          <p:cNvPr id="20" name="Arrow: Right 19"/>
          <p:cNvSpPr/>
          <p:nvPr/>
        </p:nvSpPr>
        <p:spPr>
          <a:xfrm rot="10800000">
            <a:off x="2647707" y="3693320"/>
            <a:ext cx="331237"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815102" y="3343275"/>
            <a:ext cx="1632118" cy="76866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User Interface Development</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a:blip r:embed="rId2"/>
          <a:stretch>
            <a:fillRect/>
          </a:stretch>
        </p:blipFill>
        <p:spPr>
          <a:xfrm>
            <a:off x="0" y="7144"/>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AdaBoost</a:t>
            </a:r>
            <a:endParaRPr lang="en-IN" sz="32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433144" y="1225225"/>
            <a:ext cx="8046488" cy="33568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Using Decision Tree Model</a:t>
            </a:r>
            <a:endParaRPr lang="en-IN" sz="3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11700" y="1356807"/>
            <a:ext cx="8520600" cy="277585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Using SVM Model</a:t>
            </a:r>
            <a:endParaRPr lang="en-IN" sz="3200" dirty="0"/>
          </a:p>
        </p:txBody>
      </p:sp>
      <p:pic>
        <p:nvPicPr>
          <p:cNvPr id="5" name="Picture 4"/>
          <p:cNvPicPr>
            <a:picLocks noChangeAspect="1"/>
          </p:cNvPicPr>
          <p:nvPr/>
        </p:nvPicPr>
        <p:blipFill>
          <a:blip r:embed="rId2"/>
          <a:stretch>
            <a:fillRect/>
          </a:stretch>
        </p:blipFill>
        <p:spPr>
          <a:xfrm>
            <a:off x="328376" y="1371599"/>
            <a:ext cx="8815623" cy="24931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Random Forest</a:t>
            </a:r>
            <a:endParaRPr lang="en-IN" sz="32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a:blip r:embed="rId2"/>
          <a:stretch>
            <a:fillRect/>
          </a:stretch>
        </p:blipFill>
        <p:spPr>
          <a:xfrm>
            <a:off x="392907" y="1344811"/>
            <a:ext cx="8116182" cy="24538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Using </a:t>
            </a:r>
            <a:r>
              <a:rPr lang="en-US" sz="3200" b="1" dirty="0" err="1">
                <a:latin typeface="Times New Roman" panose="02020603050405020304" pitchFamily="18" charset="0"/>
                <a:cs typeface="Times New Roman" panose="02020603050405020304" pitchFamily="18" charset="0"/>
              </a:rPr>
              <a:t>RandomForest</a:t>
            </a:r>
            <a:r>
              <a:rPr lang="en-US" sz="3200" b="1" dirty="0">
                <a:latin typeface="Times New Roman" panose="02020603050405020304" pitchFamily="18" charset="0"/>
                <a:cs typeface="Times New Roman" panose="02020603050405020304" pitchFamily="18" charset="0"/>
              </a:rPr>
              <a:t> - </a:t>
            </a:r>
            <a:r>
              <a:rPr lang="en-US" sz="3200" b="1" dirty="0" err="1">
                <a:latin typeface="Times New Roman" panose="02020603050405020304" pitchFamily="18" charset="0"/>
                <a:cs typeface="Times New Roman" panose="02020603050405020304" pitchFamily="18" charset="0"/>
              </a:rPr>
              <a:t>GridSearch</a:t>
            </a:r>
            <a:r>
              <a:rPr lang="en-US" sz="3200" b="1" dirty="0">
                <a:latin typeface="Times New Roman" panose="02020603050405020304" pitchFamily="18" charset="0"/>
                <a:cs typeface="Times New Roman" panose="02020603050405020304" pitchFamily="18" charset="0"/>
              </a:rPr>
              <a:t> Model</a:t>
            </a:r>
            <a:endParaRPr lang="en-IN" sz="3200" dirty="0"/>
          </a:p>
        </p:txBody>
      </p:sp>
      <p:pic>
        <p:nvPicPr>
          <p:cNvPr id="5" name="Picture 4"/>
          <p:cNvPicPr>
            <a:picLocks noChangeAspect="1"/>
          </p:cNvPicPr>
          <p:nvPr/>
        </p:nvPicPr>
        <p:blipFill>
          <a:blip r:embed="rId2"/>
          <a:stretch>
            <a:fillRect/>
          </a:stretch>
        </p:blipFill>
        <p:spPr>
          <a:xfrm>
            <a:off x="264319" y="1336657"/>
            <a:ext cx="8615361" cy="24701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7735" y="502920"/>
            <a:ext cx="7287895" cy="40436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2025" y="608330"/>
            <a:ext cx="7315200" cy="39262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460" y="301625"/>
            <a:ext cx="8616315" cy="4311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Table Of Contents</a:t>
            </a:r>
            <a:endParaRPr lang="en-IN" sz="32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Existing System</a:t>
            </a:r>
          </a:p>
          <a:p>
            <a:r>
              <a:rPr lang="en-US"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Drawbacks</a:t>
            </a:r>
          </a:p>
          <a:p>
            <a:r>
              <a:rPr lang="en-US" dirty="0">
                <a:latin typeface="Times New Roman" panose="02020603050405020304" pitchFamily="18" charset="0"/>
                <a:cs typeface="Times New Roman" panose="02020603050405020304" pitchFamily="18" charset="0"/>
              </a:rPr>
              <a:t>Proposed Solution</a:t>
            </a:r>
          </a:p>
          <a:p>
            <a:r>
              <a:rPr lang="en-US" dirty="0">
                <a:latin typeface="Times New Roman" panose="02020603050405020304" pitchFamily="18" charset="0"/>
                <a:cs typeface="Times New Roman" panose="02020603050405020304" pitchFamily="18" charset="0"/>
              </a:rPr>
              <a:t>Objectives</a:t>
            </a:r>
          </a:p>
          <a:p>
            <a:r>
              <a:rPr lang="en-US" dirty="0">
                <a:latin typeface="Times New Roman" panose="02020603050405020304" pitchFamily="18" charset="0"/>
                <a:cs typeface="Times New Roman" panose="02020603050405020304" pitchFamily="18" charset="0"/>
              </a:rPr>
              <a:t>Methodology</a:t>
            </a:r>
          </a:p>
          <a:p>
            <a:r>
              <a:rPr lang="en-US" dirty="0">
                <a:latin typeface="Times New Roman" panose="02020603050405020304" pitchFamily="18" charset="0"/>
                <a:cs typeface="Times New Roman" panose="02020603050405020304" pitchFamily="18" charset="0"/>
              </a:rPr>
              <a:t>Modules</a:t>
            </a:r>
          </a:p>
          <a:p>
            <a:r>
              <a:rPr lang="en-US" dirty="0">
                <a:latin typeface="Times New Roman" panose="02020603050405020304" pitchFamily="18" charset="0"/>
                <a:cs typeface="Times New Roman" panose="02020603050405020304" pitchFamily="18" charset="0"/>
              </a:rPr>
              <a:t>Result</a:t>
            </a:r>
          </a:p>
          <a:p>
            <a:pPr marL="114300" indent="0">
              <a:buNone/>
            </a:pP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9865" y="138430"/>
            <a:ext cx="8460105" cy="472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225" y="166370"/>
            <a:ext cx="9498965" cy="48945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2125" y="509905"/>
            <a:ext cx="7889875" cy="39643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1075" y="494030"/>
            <a:ext cx="7078980" cy="41548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5960" y="568960"/>
            <a:ext cx="7571105" cy="3975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1530" y="715010"/>
            <a:ext cx="7211695" cy="3695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2350" y="634365"/>
            <a:ext cx="7232650" cy="39001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9960" y="649605"/>
            <a:ext cx="7259320" cy="38512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134110"/>
            <a:ext cx="6096000" cy="23006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2155" y="539750"/>
            <a:ext cx="7555865" cy="39668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Introduction</a:t>
            </a:r>
            <a:endParaRPr lang="en-IN" sz="3200"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normAutofit/>
          </a:bodyPr>
          <a:lstStyle/>
          <a:p>
            <a:r>
              <a:rPr lang="en-US" sz="1400" dirty="0">
                <a:latin typeface="Times New Roman" panose="02020603050405020304" pitchFamily="18" charset="0"/>
                <a:cs typeface="Times New Roman" panose="02020603050405020304" pitchFamily="18" charset="0"/>
              </a:rPr>
              <a:t>The project prioritizes early identification using advanced screening tools and machine learning algorithms to detect dyslexia symptoms promptly.</a:t>
            </a:r>
          </a:p>
          <a:p>
            <a:r>
              <a:rPr lang="en-US" sz="1400" dirty="0">
                <a:latin typeface="Times New Roman" panose="02020603050405020304" pitchFamily="18" charset="0"/>
                <a:cs typeface="Times New Roman" panose="02020603050405020304" pitchFamily="18" charset="0"/>
              </a:rPr>
              <a:t>Early detection facilitates timely support, empowering educators, healthcare professionals, and parents to implement targeted interventions.</a:t>
            </a:r>
          </a:p>
          <a:p>
            <a:r>
              <a:rPr lang="en-US" sz="1400" dirty="0">
                <a:latin typeface="Times New Roman" panose="02020603050405020304" pitchFamily="18" charset="0"/>
                <a:cs typeface="Times New Roman" panose="02020603050405020304" pitchFamily="18" charset="0"/>
              </a:rPr>
              <a:t>By addressing reading and writing difficulties early on, the project aims to enhance academic outcomes and promote self-confidence among individuals with dyslexia.</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3305" y="657860"/>
            <a:ext cx="7160895" cy="36480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6265" y="335280"/>
            <a:ext cx="7620000" cy="43592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b="1" dirty="0">
                <a:latin typeface="Times New Roman" panose="02020603050405020304"/>
                <a:ea typeface="Times New Roman" panose="02020603050405020304"/>
                <a:cs typeface="Times New Roman" panose="02020603050405020304"/>
                <a:sym typeface="Times New Roman" panose="02020603050405020304"/>
              </a:rPr>
              <a:t>Existing Systems</a:t>
            </a:r>
            <a:endParaRPr sz="32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74" name="Google Shape;74;p1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rgbClr val="0D0D0D"/>
              </a:buClr>
              <a:buSzPts val="2400"/>
              <a:buFont typeface="Arial" panose="020B0604020202020204"/>
              <a:buChar char="●"/>
            </a:pPr>
            <a:r>
              <a:rPr lang="en-GB" sz="1400" dirty="0">
                <a:solidFill>
                  <a:srgbClr val="0D0D0D"/>
                </a:solidFill>
                <a:highlight>
                  <a:srgbClr val="FFFFFF"/>
                </a:highlight>
                <a:latin typeface="Times New Roman" panose="02020603050405020304" pitchFamily="18" charset="0"/>
                <a:ea typeface="Arial" panose="020B0604020202020204"/>
                <a:cs typeface="Times New Roman" panose="02020603050405020304" pitchFamily="18" charset="0"/>
                <a:sym typeface="Arial" panose="020B0604020202020204"/>
              </a:rPr>
              <a:t>Traditional assessment methods and manual screening tools are subjective and time-consuming, leading to delayed intervention.</a:t>
            </a:r>
            <a:endParaRPr sz="1400" dirty="0">
              <a:solidFill>
                <a:srgbClr val="0D0D0D"/>
              </a:solidFill>
              <a:highlight>
                <a:srgbClr val="FFFFFF"/>
              </a:highlight>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lvl="0" indent="-381000" algn="l" rtl="0">
              <a:spcBef>
                <a:spcPts val="0"/>
              </a:spcBef>
              <a:spcAft>
                <a:spcPts val="0"/>
              </a:spcAft>
              <a:buClr>
                <a:srgbClr val="0D0D0D"/>
              </a:buClr>
              <a:buSzPts val="2400"/>
              <a:buFont typeface="Arial" panose="020B0604020202020204"/>
              <a:buChar char="●"/>
            </a:pPr>
            <a:r>
              <a:rPr lang="en-GB" sz="1400" dirty="0">
                <a:solidFill>
                  <a:srgbClr val="0D0D0D"/>
                </a:solidFill>
                <a:highlight>
                  <a:srgbClr val="FFFFFF"/>
                </a:highlight>
                <a:latin typeface="Times New Roman" panose="02020603050405020304" pitchFamily="18" charset="0"/>
                <a:ea typeface="Arial" panose="020B0604020202020204"/>
                <a:cs typeface="Times New Roman" panose="02020603050405020304" pitchFamily="18" charset="0"/>
                <a:sym typeface="Arial" panose="020B0604020202020204"/>
              </a:rPr>
              <a:t>Previous studies have utilized machine learning models to predict the risk of dyslexia, achieving varying levels of accuracy.</a:t>
            </a:r>
          </a:p>
          <a:p>
            <a:pPr marL="76200" lvl="0" indent="0" algn="l" rtl="0">
              <a:spcBef>
                <a:spcPts val="0"/>
              </a:spcBef>
              <a:spcAft>
                <a:spcPts val="0"/>
              </a:spcAft>
              <a:buClr>
                <a:srgbClr val="0D0D0D"/>
              </a:buClr>
              <a:buSzPts val="2400"/>
              <a:buNone/>
            </a:pPr>
            <a:endParaRPr sz="1400" dirty="0">
              <a:solidFill>
                <a:srgbClr val="0D0D0D"/>
              </a:solidFill>
              <a:highlight>
                <a:srgbClr val="FFFFFF"/>
              </a:highlight>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lvl="0" indent="0" algn="l" rtl="0">
              <a:spcBef>
                <a:spcPts val="1200"/>
              </a:spcBef>
              <a:spcAft>
                <a:spcPts val="12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261694" y="301638"/>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200" b="1" dirty="0">
                <a:latin typeface="Times New Roman" panose="02020603050405020304"/>
                <a:ea typeface="Times New Roman" panose="02020603050405020304"/>
                <a:cs typeface="Times New Roman" panose="02020603050405020304"/>
                <a:sym typeface="Times New Roman" panose="02020603050405020304"/>
              </a:rPr>
              <a:t>Problem Statement</a:t>
            </a:r>
            <a:endParaRPr sz="32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68" name="Google Shape;68;p14"/>
          <p:cNvSpPr txBox="1">
            <a:spLocks noGrp="1"/>
          </p:cNvSpPr>
          <p:nvPr>
            <p:ph type="body" idx="1"/>
          </p:nvPr>
        </p:nvSpPr>
        <p:spPr>
          <a:xfrm>
            <a:off x="311700" y="1210938"/>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Early identification of dyslexia using machine learning algorithms can pave the way for customized interventions, enabling individuals with dyslexia to thrive academically, professionally, and socially.</a:t>
            </a:r>
          </a:p>
          <a:p>
            <a:pPr marL="0" lvl="0" indent="0" algn="l" rtl="0">
              <a:spcBef>
                <a:spcPts val="0"/>
              </a:spcBef>
              <a:spcAft>
                <a:spcPts val="0"/>
              </a:spcAft>
              <a:buNone/>
            </a:pPr>
            <a:endParaRPr lang="en-GB"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2000" b="1"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Justification</a:t>
            </a:r>
            <a:endParaRPr sz="2000" b="1"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r>
              <a:rPr lang="en-US" sz="1600" b="0" i="0" dirty="0">
                <a:solidFill>
                  <a:srgbClr val="0D0D0D"/>
                </a:solidFill>
                <a:effectLst/>
                <a:latin typeface="Times New Roman" panose="02020603050405020304" pitchFamily="18" charset="0"/>
                <a:cs typeface="Times New Roman" panose="02020603050405020304" pitchFamily="18" charset="0"/>
              </a:rPr>
              <a:t>Machine learning enables early identification of dyslexia, facilitating timely and customized interventions tailored to individual needs and learning styles. These interventions support academic success by addressing specific challenges like reading and spelling, leading to improved professional opportunities and enhanced social functioning. Furthermore, early intervention reduces stigma, empowering individuals with dyslexia to embrace their strengths and achieve greater acceptance and inclusion in society.</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200" b="1" dirty="0">
                <a:latin typeface="Times New Roman" panose="02020603050405020304"/>
                <a:ea typeface="Times New Roman" panose="02020603050405020304"/>
                <a:cs typeface="Times New Roman" panose="02020603050405020304"/>
                <a:sym typeface="Times New Roman" panose="02020603050405020304"/>
              </a:rPr>
              <a:t>Drawbacks</a:t>
            </a:r>
            <a:endParaRPr sz="32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80" name="Google Shape;80;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rgbClr val="0D0D0D"/>
              </a:buClr>
              <a:buSzPts val="2400"/>
              <a:buFont typeface="Times New Roman" panose="02020603050405020304"/>
              <a:buChar char="●"/>
            </a:pPr>
            <a:r>
              <a:rPr lang="en-GB"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Limited accuracy and scalability of existing predictive models.</a:t>
            </a:r>
            <a:endParaRPr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spcBef>
                <a:spcPts val="0"/>
              </a:spcBef>
              <a:spcAft>
                <a:spcPts val="0"/>
              </a:spcAft>
              <a:buClr>
                <a:srgbClr val="0D0D0D"/>
              </a:buClr>
              <a:buSzPts val="2400"/>
              <a:buFont typeface="Times New Roman" panose="02020603050405020304"/>
              <a:buChar char="●"/>
            </a:pPr>
            <a:r>
              <a:rPr lang="en-GB" sz="140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Reliance on manual screening tools and subjective assessments.</a:t>
            </a:r>
          </a:p>
          <a:p>
            <a:pPr marL="457200" lvl="0" indent="-381000" algn="l" rtl="0">
              <a:spcBef>
                <a:spcPts val="0"/>
              </a:spcBef>
              <a:spcAft>
                <a:spcPts val="0"/>
              </a:spcAft>
              <a:buClr>
                <a:srgbClr val="0D0D0D"/>
              </a:buClr>
              <a:buSzPts val="2400"/>
              <a:buFont typeface="Times New Roman" panose="02020603050405020304"/>
              <a:buChar char="●"/>
            </a:pPr>
            <a:r>
              <a:rPr lang="en-US" sz="140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Limited access to resources and expertise hampers the widespread adoption and scalability of machine learning systems for dyslexia prediction.</a:t>
            </a:r>
          </a:p>
          <a:p>
            <a:pPr marL="457200" lvl="0" indent="-381000" algn="l" rtl="0">
              <a:spcBef>
                <a:spcPts val="0"/>
              </a:spcBef>
              <a:spcAft>
                <a:spcPts val="0"/>
              </a:spcAft>
              <a:buClr>
                <a:srgbClr val="0D0D0D"/>
              </a:buClr>
              <a:buSzPts val="2400"/>
              <a:buFont typeface="Times New Roman" panose="02020603050405020304"/>
              <a:buChar char="●"/>
            </a:pPr>
            <a:r>
              <a:rPr lang="en-US" sz="1400" dirty="0">
                <a:solidFill>
                  <a:srgbClr val="0D0D0D"/>
                </a:solidFill>
                <a:latin typeface="Times New Roman" panose="02020603050405020304"/>
                <a:ea typeface="Times New Roman" panose="02020603050405020304"/>
                <a:cs typeface="Times New Roman" panose="02020603050405020304"/>
                <a:sym typeface="Times New Roman" panose="02020603050405020304"/>
              </a:rPr>
              <a:t>Existing dyslexia prediction models often exhibit limited accuracy due to factors like biased training data, inadequate features, or the complexity of dyslexia, resulting in potential misdiagnoses.</a:t>
            </a:r>
            <a:endParaRPr lang="en-GB" sz="1400" dirty="0">
              <a:solidFill>
                <a:srgbClr val="0D0D0D"/>
              </a:solidFill>
              <a:latin typeface="Times New Roman" panose="02020603050405020304"/>
              <a:ea typeface="Times New Roman" panose="02020603050405020304"/>
              <a:cs typeface="Times New Roman" panose="02020603050405020304"/>
              <a:sym typeface="Times New Roman" panose="02020603050405020304"/>
            </a:endParaRPr>
          </a:p>
          <a:p>
            <a:pPr marL="76200" lvl="0" indent="0" algn="l" rtl="0">
              <a:spcBef>
                <a:spcPts val="0"/>
              </a:spcBef>
              <a:spcAft>
                <a:spcPts val="0"/>
              </a:spcAft>
              <a:buClr>
                <a:srgbClr val="0D0D0D"/>
              </a:buClr>
              <a:buSzPts val="2400"/>
              <a:buNone/>
            </a:pPr>
            <a:endParaRPr lang="en-GB" sz="1400" dirty="0">
              <a:solidFill>
                <a:srgbClr val="0D0D0D"/>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32655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200" b="1" dirty="0">
                <a:latin typeface="Times New Roman" panose="02020603050405020304"/>
                <a:ea typeface="Times New Roman" panose="02020603050405020304"/>
                <a:cs typeface="Times New Roman" panose="02020603050405020304"/>
                <a:sym typeface="Times New Roman" panose="02020603050405020304"/>
              </a:rPr>
              <a:t>Proposed Solution</a:t>
            </a:r>
            <a:endParaRPr sz="32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86" name="Google Shape;86;p1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D0D0D"/>
              </a:buClr>
              <a:buSzPts val="2400"/>
              <a:buFont typeface="Times New Roman" panose="02020603050405020304"/>
              <a:buChar char="●"/>
            </a:pPr>
            <a:r>
              <a:rPr lang="en-GB"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Develop an effective machine learning model to predict the likelihood of dyslexia in children based on linguistic, cognitive,syllabel audio, and visual discrimination.</a:t>
            </a:r>
            <a:endParaRPr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spcBef>
                <a:spcPts val="0"/>
              </a:spcBef>
              <a:spcAft>
                <a:spcPts val="0"/>
              </a:spcAft>
              <a:buClr>
                <a:srgbClr val="0D0D0D"/>
              </a:buClr>
              <a:buSzPts val="1800"/>
              <a:buFont typeface="Times New Roman" panose="02020603050405020304"/>
              <a:buChar char="●"/>
            </a:pPr>
            <a:r>
              <a:rPr lang="en-GB"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Employ a comparative analysis of various classification algorithms to identify the best-performing model.</a:t>
            </a:r>
            <a:endParaRPr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400" dirty="0">
              <a:solidFill>
                <a:srgbClr val="0D0D0D"/>
              </a:solidFill>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200" b="1" dirty="0">
                <a:latin typeface="Times New Roman" panose="02020603050405020304"/>
                <a:ea typeface="Times New Roman" panose="02020603050405020304"/>
                <a:cs typeface="Times New Roman" panose="02020603050405020304"/>
                <a:sym typeface="Times New Roman" panose="02020603050405020304"/>
              </a:rPr>
              <a:t>Objectives</a:t>
            </a:r>
            <a:endParaRPr sz="32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92" name="Google Shape;92;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D0D0D"/>
              </a:buClr>
              <a:buSzPts val="2400"/>
              <a:buFont typeface="Times New Roman" panose="02020603050405020304"/>
              <a:buChar char="●"/>
            </a:pPr>
            <a:r>
              <a:rPr lang="en-GB"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Develop a machine learning model capable of accurately predicting the risk of dyslexia in children.</a:t>
            </a:r>
            <a:endParaRPr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spcBef>
                <a:spcPts val="0"/>
              </a:spcBef>
              <a:spcAft>
                <a:spcPts val="0"/>
              </a:spcAft>
              <a:buClr>
                <a:srgbClr val="0D0D0D"/>
              </a:buClr>
              <a:buSzPts val="2400"/>
              <a:buFont typeface="Times New Roman" panose="02020603050405020304"/>
              <a:buChar char="●"/>
            </a:pPr>
            <a:r>
              <a:rPr lang="en-GB"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Evaluate and compare the performance of different classification algorithms.</a:t>
            </a:r>
            <a:endParaRPr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381000" algn="l" rtl="0">
              <a:spcBef>
                <a:spcPts val="0"/>
              </a:spcBef>
              <a:spcAft>
                <a:spcPts val="0"/>
              </a:spcAft>
              <a:buClr>
                <a:srgbClr val="0D0D0D"/>
              </a:buClr>
              <a:buSzPts val="2400"/>
              <a:buFont typeface="Times New Roman" panose="02020603050405020304"/>
              <a:buChar char="●"/>
            </a:pPr>
            <a:r>
              <a:rPr lang="en-GB"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Create an easy-to-use tool for early identification of dyslexia in children, aiding in timely intervention and support.</a:t>
            </a:r>
            <a:endParaRPr sz="1400" dirty="0">
              <a:solidFill>
                <a:srgbClr val="0D0D0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3200" b="1" dirty="0">
                <a:latin typeface="Times New Roman" panose="02020603050405020304"/>
                <a:ea typeface="Times New Roman" panose="02020603050405020304"/>
                <a:cs typeface="Times New Roman" panose="02020603050405020304"/>
                <a:sym typeface="Times New Roman" panose="02020603050405020304"/>
              </a:rPr>
              <a:t>Methodology</a:t>
            </a:r>
            <a:endParaRPr sz="32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98" name="Google Shape;98;p1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D0D0D"/>
              </a:buClr>
              <a:buSzPts val="1800"/>
              <a:buFont typeface="Times New Roman" panose="02020603050405020304"/>
              <a:buChar char="●"/>
            </a:pPr>
            <a:r>
              <a:rPr lang="en-US" sz="1400" dirty="0">
                <a:latin typeface="Times New Roman" panose="02020603050405020304" pitchFamily="18" charset="0"/>
                <a:cs typeface="Times New Roman" panose="02020603050405020304" pitchFamily="18" charset="0"/>
              </a:rPr>
              <a:t>Collect a diverse dataset comprising linguistic, cognitive, audio, and visual data relevant to dyslexia</a:t>
            </a:r>
          </a:p>
          <a:p>
            <a:pPr marL="457200" lvl="0" indent="-342900" algn="l" rtl="0">
              <a:spcBef>
                <a:spcPts val="0"/>
              </a:spcBef>
              <a:spcAft>
                <a:spcPts val="0"/>
              </a:spcAft>
              <a:buClr>
                <a:srgbClr val="0D0D0D"/>
              </a:buClr>
              <a:buSzPts val="1800"/>
              <a:buFont typeface="Times New Roman" panose="02020603050405020304"/>
              <a:buChar char="●"/>
            </a:pPr>
            <a:r>
              <a:rPr lang="en-US" sz="1400" dirty="0">
                <a:latin typeface="Times New Roman" panose="02020603050405020304" pitchFamily="18" charset="0"/>
                <a:cs typeface="Times New Roman" panose="02020603050405020304" pitchFamily="18" charset="0"/>
              </a:rPr>
              <a:t>Clean the data by handling missing values and removing noise, then normalize and encode features to prepare for model training.</a:t>
            </a:r>
          </a:p>
          <a:p>
            <a:pPr marL="457200" lvl="0" indent="-342900" algn="l" rtl="0">
              <a:spcBef>
                <a:spcPts val="0"/>
              </a:spcBef>
              <a:spcAft>
                <a:spcPts val="0"/>
              </a:spcAft>
              <a:buClr>
                <a:srgbClr val="0D0D0D"/>
              </a:buClr>
              <a:buSzPts val="1800"/>
              <a:buFont typeface="Times New Roman" panose="02020603050405020304"/>
              <a:buChar char="●"/>
            </a:pPr>
            <a:r>
              <a:rPr lang="en-US" sz="1400" dirty="0">
                <a:latin typeface="Times New Roman" panose="02020603050405020304" pitchFamily="18" charset="0"/>
                <a:cs typeface="Times New Roman" panose="02020603050405020304" pitchFamily="18" charset="0"/>
              </a:rPr>
              <a:t>Extract meaningful features through statistical analysis and domain knowledge to enhance the model's ability to identify patterns associated with dyslexia.</a:t>
            </a:r>
          </a:p>
          <a:p>
            <a:pPr marL="457200" lvl="0" indent="-342900" algn="l" rtl="0">
              <a:spcBef>
                <a:spcPts val="0"/>
              </a:spcBef>
              <a:spcAft>
                <a:spcPts val="0"/>
              </a:spcAft>
              <a:buClr>
                <a:srgbClr val="0D0D0D"/>
              </a:buClr>
              <a:buSzPts val="1800"/>
              <a:buFont typeface="Times New Roman" panose="02020603050405020304"/>
              <a:buChar char="●"/>
            </a:pPr>
            <a:r>
              <a:rPr lang="en-US" sz="1400" dirty="0">
                <a:latin typeface="Times New Roman" panose="02020603050405020304" pitchFamily="18" charset="0"/>
                <a:cs typeface="Times New Roman" panose="02020603050405020304" pitchFamily="18" charset="0"/>
              </a:rPr>
              <a:t>Train and optimize various machine learning models (Random Forest, Decision Tree, SVM, AdaBoost) using hyperparameter tuning.</a:t>
            </a:r>
          </a:p>
          <a:p>
            <a:pPr marL="457200" lvl="0" indent="-342900" algn="l" rtl="0">
              <a:spcBef>
                <a:spcPts val="0"/>
              </a:spcBef>
              <a:spcAft>
                <a:spcPts val="0"/>
              </a:spcAft>
              <a:buClr>
                <a:srgbClr val="0D0D0D"/>
              </a:buClr>
              <a:buSzPts val="1800"/>
              <a:buFont typeface="Times New Roman" panose="02020603050405020304"/>
              <a:buChar char="●"/>
            </a:pPr>
            <a:r>
              <a:rPr lang="en-US" sz="1400" dirty="0">
                <a:latin typeface="Times New Roman" panose="02020603050405020304" pitchFamily="18" charset="0"/>
                <a:cs typeface="Times New Roman" panose="02020603050405020304" pitchFamily="18" charset="0"/>
              </a:rPr>
              <a:t>Evaluate models using metrics accuracy, precision, recall, and F1-score, and compare results to select the best-performing algorithm.</a:t>
            </a:r>
            <a:endParaRPr lang="en-GB" sz="14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548</Words>
  <Application>Microsoft Office PowerPoint</Application>
  <PresentationFormat>On-screen Show (16:9)</PresentationFormat>
  <Paragraphs>61</Paragraphs>
  <Slides>31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Times New Roman</vt:lpstr>
      <vt:lpstr>Economica</vt:lpstr>
      <vt:lpstr>Arial</vt:lpstr>
      <vt:lpstr>Open Sans</vt:lpstr>
      <vt:lpstr>Luxe</vt:lpstr>
      <vt:lpstr>Machine Learning Approach for Early Identification of Dyslexia In Children </vt:lpstr>
      <vt:lpstr>Table Of Contents</vt:lpstr>
      <vt:lpstr>Introduction</vt:lpstr>
      <vt:lpstr>Existing Systems</vt:lpstr>
      <vt:lpstr>Problem Statement</vt:lpstr>
      <vt:lpstr>Drawbacks</vt:lpstr>
      <vt:lpstr>Proposed Solution</vt:lpstr>
      <vt:lpstr>Objectives</vt:lpstr>
      <vt:lpstr>Methodology</vt:lpstr>
      <vt:lpstr>Flow Diagram</vt:lpstr>
      <vt:lpstr>PowerPoint Presentation</vt:lpstr>
      <vt:lpstr>AdaBoost</vt:lpstr>
      <vt:lpstr>Using Decision Tree Model</vt:lpstr>
      <vt:lpstr>Using SVM Model</vt:lpstr>
      <vt:lpstr>Random Forest</vt:lpstr>
      <vt:lpstr>Using RandomForest - GridSearch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Approach for Early Identification of Dyslexia In Children</dc:title>
  <dc:creator>Pallam Varsha</dc:creator>
  <cp:lastModifiedBy>sathwika puskur</cp:lastModifiedBy>
  <cp:revision>12</cp:revision>
  <dcterms:created xsi:type="dcterms:W3CDTF">2024-03-22T09:44:33Z</dcterms:created>
  <dcterms:modified xsi:type="dcterms:W3CDTF">2024-06-06T05:59:39Z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3D10BAB7F6B34F7194A8A0D20AD2E873_12</vt:lpwstr>
  </property>
  <property fmtid="{D5CDD505-2E9C-101B-9397-08002B2CF9AE}" pid="3" name="KSOProductBuildVer">
    <vt:lpwstr>1033-12.2.0.13489</vt:lpwstr>
  </property>
</Properties>
</file>